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0B0D8B-E867-40AA-93F9-813485B8DB51}" type="doc">
      <dgm:prSet loTypeId="urn:microsoft.com/office/officeart/2005/8/layout/vList2" loCatId="list" qsTypeId="urn:microsoft.com/office/officeart/2005/8/quickstyle/3d2" qsCatId="3D" csTypeId="urn:microsoft.com/office/officeart/2005/8/colors/accent1_2" csCatId="accent1"/>
      <dgm:spPr/>
      <dgm:t>
        <a:bodyPr/>
        <a:lstStyle/>
        <a:p>
          <a:endParaRPr lang="ru-RU"/>
        </a:p>
      </dgm:t>
    </dgm:pt>
    <dgm:pt modelId="{82A7243C-A7B0-44B1-88AA-B62FE4D3C3E0}">
      <dgm:prSet/>
      <dgm:spPr/>
      <dgm:t>
        <a:bodyPr/>
        <a:lstStyle/>
        <a:p>
          <a:pPr algn="ctr"/>
          <a:r>
            <a:rPr lang="ru-RU"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Галактика относится к классу спиральных галактик, это означает, что у Галактики есть спиральные рукава, расположенные в плоскости диска. Диск погружён в </a:t>
          </a:r>
          <a:r>
            <a:rPr lang="ru-RU"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галосферической</a:t>
          </a:r>
          <a:r>
            <a:rPr lang="ru-RU"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формы, а вокруг него располагается сферическая корона. Солнечная система находится на расстоянии 8,5 тысяч парсек от галактического центра, вблизи плоскости Галактики (смещение к Северному полюсу Галактики составляет всего 10 парсек), на внутреннем крае рукава, носящего название рукав Ориона. Такое расположение не даёт возможности наблюдать форму рукавов визуально. Новые данные по наблюдениям молекулярного газа (СО) говорят о том, что у нашей Галактики есть два рукава, начинающиеся у бара во внутренней части Галактики. Кроме того, во внутренней части есть ещё пара рукавов.</a:t>
          </a:r>
        </a:p>
      </dgm:t>
    </dgm:pt>
    <dgm:pt modelId="{743BAA76-DEF1-41B7-AA71-5F0B8931A4DE}" type="parTrans" cxnId="{C8D62FAB-C18D-4140-9A08-FFEB74BDA162}">
      <dgm:prSet/>
      <dgm:spPr/>
      <dgm:t>
        <a:bodyPr/>
        <a:lstStyle/>
        <a:p>
          <a:endParaRPr lang="ru-RU"/>
        </a:p>
      </dgm:t>
    </dgm:pt>
    <dgm:pt modelId="{81545A5E-B474-4622-8E7E-FB7B3E1E19FC}" type="sibTrans" cxnId="{C8D62FAB-C18D-4140-9A08-FFEB74BDA162}">
      <dgm:prSet/>
      <dgm:spPr/>
      <dgm:t>
        <a:bodyPr/>
        <a:lstStyle/>
        <a:p>
          <a:endParaRPr lang="ru-RU"/>
        </a:p>
      </dgm:t>
    </dgm:pt>
    <dgm:pt modelId="{6BFD36DA-AEB1-4201-B4F0-ACEFB4AA922A}" type="pres">
      <dgm:prSet presAssocID="{070B0D8B-E867-40AA-93F9-813485B8DB51}" presName="linear" presStyleCnt="0">
        <dgm:presLayoutVars>
          <dgm:animLvl val="lvl"/>
          <dgm:resizeHandles val="exact"/>
        </dgm:presLayoutVars>
      </dgm:prSet>
      <dgm:spPr/>
    </dgm:pt>
    <dgm:pt modelId="{1260119A-6613-4B65-99CA-94224C96F8FE}" type="pres">
      <dgm:prSet presAssocID="{82A7243C-A7B0-44B1-88AA-B62FE4D3C3E0}" presName="parentText" presStyleLbl="node1" presStyleIdx="0" presStyleCnt="1">
        <dgm:presLayoutVars>
          <dgm:chMax val="0"/>
          <dgm:bulletEnabled val="1"/>
        </dgm:presLayoutVars>
      </dgm:prSet>
      <dgm:spPr/>
    </dgm:pt>
  </dgm:ptLst>
  <dgm:cxnLst>
    <dgm:cxn modelId="{C8D62FAB-C18D-4140-9A08-FFEB74BDA162}" srcId="{070B0D8B-E867-40AA-93F9-813485B8DB51}" destId="{82A7243C-A7B0-44B1-88AA-B62FE4D3C3E0}" srcOrd="0" destOrd="0" parTransId="{743BAA76-DEF1-41B7-AA71-5F0B8931A4DE}" sibTransId="{81545A5E-B474-4622-8E7E-FB7B3E1E19FC}"/>
    <dgm:cxn modelId="{1613A0BB-7609-4760-9804-0868A9E199C7}" type="presOf" srcId="{070B0D8B-E867-40AA-93F9-813485B8DB51}" destId="{6BFD36DA-AEB1-4201-B4F0-ACEFB4AA922A}" srcOrd="0" destOrd="0" presId="urn:microsoft.com/office/officeart/2005/8/layout/vList2"/>
    <dgm:cxn modelId="{C265BAEA-316A-4DBB-821B-69C76E13833D}" type="presOf" srcId="{82A7243C-A7B0-44B1-88AA-B62FE4D3C3E0}" destId="{1260119A-6613-4B65-99CA-94224C96F8FE}" srcOrd="0" destOrd="0" presId="urn:microsoft.com/office/officeart/2005/8/layout/vList2"/>
    <dgm:cxn modelId="{D646E630-3510-4C89-A344-BAFEF4EA7425}" type="presParOf" srcId="{6BFD36DA-AEB1-4201-B4F0-ACEFB4AA922A}" destId="{1260119A-6613-4B65-99CA-94224C96F8FE}"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60119A-6613-4B65-99CA-94224C96F8FE}">
      <dsp:nvSpPr>
        <dsp:cNvPr id="0" name=""/>
        <dsp:cNvSpPr/>
      </dsp:nvSpPr>
      <dsp:spPr>
        <a:xfrm>
          <a:off x="0" y="84210"/>
          <a:ext cx="11135139" cy="415583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ru-RU" sz="2400" kern="12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Галактика относится к классу спиральных галактик, это означает, что у Галактики есть спиральные рукава, расположенные в плоскости диска. Диск погружён в </a:t>
          </a:r>
          <a:r>
            <a:rPr lang="ru-RU" sz="2400" kern="12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галосферической</a:t>
          </a:r>
          <a:r>
            <a:rPr lang="ru-RU" sz="2400" kern="12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формы, а вокруг него располагается сферическая корона. Солнечная система находится на расстоянии 8,5 тысяч парсек от галактического центра, вблизи плоскости Галактики (смещение к Северному полюсу Галактики составляет всего 10 парсек), на внутреннем крае рукава, носящего название рукав Ориона. Такое расположение не даёт возможности наблюдать форму рукавов визуально. Новые данные по наблюдениям молекулярного газа (СО) говорят о том, что у нашей Галактики есть два рукава, начинающиеся у бара во внутренней части Галактики. Кроме того, во внутренней части есть ещё пара рукавов.</a:t>
          </a:r>
        </a:p>
      </dsp:txBody>
      <dsp:txXfrm>
        <a:off x="202871" y="287081"/>
        <a:ext cx="10729397" cy="375009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jpg>
</file>

<file path=ppt/media/image2.jpg>
</file>

<file path=ppt/media/image3.jpg>
</file>

<file path=ppt/media/image4.jpg>
</file>

<file path=ppt/media/image5.png>
</file>

<file path=ppt/media/image6.jp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23ECDD9-1C9F-66F2-B89F-AB99F7CE158D}"/>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1F24E68B-926D-A232-39E5-040AD7BD53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5F3AF37D-667A-D73C-7B76-955FCC82B82F}"/>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5" name="Нижний колонтитул 4">
            <a:extLst>
              <a:ext uri="{FF2B5EF4-FFF2-40B4-BE49-F238E27FC236}">
                <a16:creationId xmlns:a16="http://schemas.microsoft.com/office/drawing/2014/main" id="{30A38388-6484-450A-7ACE-D70E16A347B4}"/>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74803901-E1F8-E211-F1D0-974D8B0239A9}"/>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175102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4CD39D8-04B4-8E05-1818-770370201C9D}"/>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D2E3D6E5-B633-57BD-6423-DCAB670AA0B6}"/>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C49D815-4B9A-3FC3-CF9F-4CF7752D867B}"/>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5" name="Нижний колонтитул 4">
            <a:extLst>
              <a:ext uri="{FF2B5EF4-FFF2-40B4-BE49-F238E27FC236}">
                <a16:creationId xmlns:a16="http://schemas.microsoft.com/office/drawing/2014/main" id="{BED02AA0-B1CE-48E2-C297-F87B7F60F2F5}"/>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43C8948-6434-F5EA-BF2B-8417F480B7E8}"/>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1524767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E3233F74-56D0-1FDF-C9DC-6AE54DE6D8AD}"/>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0968A851-ABB2-448A-3EE0-C78E9E675164}"/>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30B15900-D1E0-244B-5B52-D2F712CC53C3}"/>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5" name="Нижний колонтитул 4">
            <a:extLst>
              <a:ext uri="{FF2B5EF4-FFF2-40B4-BE49-F238E27FC236}">
                <a16:creationId xmlns:a16="http://schemas.microsoft.com/office/drawing/2014/main" id="{FE40AB7C-0AA0-BFDD-EA08-99347478F7CD}"/>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9D6BDBB-2A7B-CEB1-3D64-F67DF6806B7C}"/>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4276801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D1AFF0D-DF37-6152-2FDA-2E35D89181B3}"/>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7A612401-8370-CCA0-3FDC-B9332F4827FA}"/>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B3F16352-10B9-54BC-2118-0B538D069DBF}"/>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5" name="Нижний колонтитул 4">
            <a:extLst>
              <a:ext uri="{FF2B5EF4-FFF2-40B4-BE49-F238E27FC236}">
                <a16:creationId xmlns:a16="http://schemas.microsoft.com/office/drawing/2014/main" id="{84A55D20-488D-7699-0378-1BAB9B26BC9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D762B050-6273-6E19-BD18-09D8976B9F0D}"/>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1083004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159BBE1-BA7D-4C41-D831-DAEFA495770C}"/>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3CCAEE27-89DD-CA51-BD4B-83B74F3AFF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F71C3993-0A27-115E-E14C-C1016BA34C28}"/>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5" name="Нижний колонтитул 4">
            <a:extLst>
              <a:ext uri="{FF2B5EF4-FFF2-40B4-BE49-F238E27FC236}">
                <a16:creationId xmlns:a16="http://schemas.microsoft.com/office/drawing/2014/main" id="{EA94C881-3461-ED2D-8044-1F334A94E48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077E588E-046D-A646-5287-483FA45D6E7C}"/>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3240378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CC0D795-C810-1C98-9618-0E5C062EBADD}"/>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6CB7B4BD-21CA-321D-1D4D-0E2D1A5C341D}"/>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3F1F3BF3-091E-855E-0ECB-2A2EB70D9822}"/>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FF6B000B-5C57-EF68-A04E-6EC7F17E7370}"/>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6" name="Нижний колонтитул 5">
            <a:extLst>
              <a:ext uri="{FF2B5EF4-FFF2-40B4-BE49-F238E27FC236}">
                <a16:creationId xmlns:a16="http://schemas.microsoft.com/office/drawing/2014/main" id="{C328FC75-763C-7762-0CD8-7D9E69B9A1E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314B0DB3-46F1-79FF-5594-BAD10F7F691E}"/>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1759989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7CD910D-6B11-79DB-CBD1-6082A95EFBE6}"/>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0A1B3DFA-DD63-1B1A-51FC-365DBABE8F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FC66D021-85F5-753F-F951-8858F6EE65D2}"/>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04E658F1-ECB5-F578-8F7F-9D10022307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ABF84A51-401A-43EF-E3CA-8D75BF5007AE}"/>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06E800E0-BB25-C2AD-18F0-C75E51D4EB95}"/>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8" name="Нижний колонтитул 7">
            <a:extLst>
              <a:ext uri="{FF2B5EF4-FFF2-40B4-BE49-F238E27FC236}">
                <a16:creationId xmlns:a16="http://schemas.microsoft.com/office/drawing/2014/main" id="{FDC44336-2F29-6597-2142-C3A103EFB603}"/>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82231141-819D-5E9C-A358-558BE6A71212}"/>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40875258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8698132-E75E-E499-7D00-DDAE12A2B16A}"/>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87BB8452-177F-B21C-FE2F-AC2C623B4287}"/>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4" name="Нижний колонтитул 3">
            <a:extLst>
              <a:ext uri="{FF2B5EF4-FFF2-40B4-BE49-F238E27FC236}">
                <a16:creationId xmlns:a16="http://schemas.microsoft.com/office/drawing/2014/main" id="{22E7F749-9727-3BA2-2332-86CC8B52B717}"/>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78B9DA2-9CFF-1AB7-493D-ED9347E1BB05}"/>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4087794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0E5F5005-CFDC-B6D2-176A-F86F056754DC}"/>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3" name="Нижний колонтитул 2">
            <a:extLst>
              <a:ext uri="{FF2B5EF4-FFF2-40B4-BE49-F238E27FC236}">
                <a16:creationId xmlns:a16="http://schemas.microsoft.com/office/drawing/2014/main" id="{B1258C83-6923-0F1F-C0A8-C78B21CBEF51}"/>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BF11786C-25C6-C79F-ED30-DDC268CED42A}"/>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3206067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AC960FE-61FC-DC20-3D34-8A9CAAFD9539}"/>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825F03AC-1EF3-1A61-6DC2-AD08D1D596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762E28D7-EB91-A00D-48BE-E2EC755A86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7887AF5F-4299-299D-8C5D-47D10871E10C}"/>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6" name="Нижний колонтитул 5">
            <a:extLst>
              <a:ext uri="{FF2B5EF4-FFF2-40B4-BE49-F238E27FC236}">
                <a16:creationId xmlns:a16="http://schemas.microsoft.com/office/drawing/2014/main" id="{6F1C9740-1C0B-9FAA-754E-3CE77D522148}"/>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DF060A7-6C92-AB75-29C0-F2A4DF6154E1}"/>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156251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07B8D04-3A75-1089-141D-3ED1D69BFFA9}"/>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E8E872CA-F64D-91F0-B700-B7EEB03E96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C6191EAD-4A94-1422-A05F-844D32C3BB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35597A02-D40D-D5CF-C091-024AEA182453}"/>
              </a:ext>
            </a:extLst>
          </p:cNvPr>
          <p:cNvSpPr>
            <a:spLocks noGrp="1"/>
          </p:cNvSpPr>
          <p:nvPr>
            <p:ph type="dt" sz="half" idx="10"/>
          </p:nvPr>
        </p:nvSpPr>
        <p:spPr/>
        <p:txBody>
          <a:bodyPr/>
          <a:lstStyle/>
          <a:p>
            <a:fld id="{84E355D9-C652-474E-80A8-3B832EECA4FF}" type="datetimeFigureOut">
              <a:rPr lang="ru-RU" smtClean="0"/>
              <a:t>26.04.2023</a:t>
            </a:fld>
            <a:endParaRPr lang="ru-RU"/>
          </a:p>
        </p:txBody>
      </p:sp>
      <p:sp>
        <p:nvSpPr>
          <p:cNvPr id="6" name="Нижний колонтитул 5">
            <a:extLst>
              <a:ext uri="{FF2B5EF4-FFF2-40B4-BE49-F238E27FC236}">
                <a16:creationId xmlns:a16="http://schemas.microsoft.com/office/drawing/2014/main" id="{D544AC64-A463-181C-16C5-FC732350AA46}"/>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8EA9D95-30C0-A6A5-6F50-D76B8CA3F8F3}"/>
              </a:ext>
            </a:extLst>
          </p:cNvPr>
          <p:cNvSpPr>
            <a:spLocks noGrp="1"/>
          </p:cNvSpPr>
          <p:nvPr>
            <p:ph type="sldNum" sz="quarter" idx="12"/>
          </p:nvPr>
        </p:nvSpPr>
        <p:spPr/>
        <p:txBody>
          <a:bodyPr/>
          <a:lstStyle/>
          <a:p>
            <a:fld id="{F056D7C5-C0B8-4531-871C-268BC9A730C1}" type="slidenum">
              <a:rPr lang="ru-RU" smtClean="0"/>
              <a:t>‹#›</a:t>
            </a:fld>
            <a:endParaRPr lang="ru-RU"/>
          </a:p>
        </p:txBody>
      </p:sp>
    </p:spTree>
    <p:extLst>
      <p:ext uri="{BB962C8B-B14F-4D97-AF65-F5344CB8AC3E}">
        <p14:creationId xmlns:p14="http://schemas.microsoft.com/office/powerpoint/2010/main" val="40991820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6A013A3-F25C-6CC9-3F96-65388F16EA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35D30D96-1546-AF54-085B-3D264C6A6F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68DCA6CC-4675-4E44-4E12-941C3173B3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E355D9-C652-474E-80A8-3B832EECA4FF}" type="datetimeFigureOut">
              <a:rPr lang="ru-RU" smtClean="0"/>
              <a:t>26.04.2023</a:t>
            </a:fld>
            <a:endParaRPr lang="ru-RU"/>
          </a:p>
        </p:txBody>
      </p:sp>
      <p:sp>
        <p:nvSpPr>
          <p:cNvPr id="5" name="Нижний колонтитул 4">
            <a:extLst>
              <a:ext uri="{FF2B5EF4-FFF2-40B4-BE49-F238E27FC236}">
                <a16:creationId xmlns:a16="http://schemas.microsoft.com/office/drawing/2014/main" id="{9FEF2FDA-7B14-0C4A-12F0-9905D08DF5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46A09DF5-8849-E66B-5196-A059FC4185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56D7C5-C0B8-4531-871C-268BC9A730C1}" type="slidenum">
              <a:rPr lang="ru-RU" smtClean="0"/>
              <a:t>‹#›</a:t>
            </a:fld>
            <a:endParaRPr lang="ru-RU"/>
          </a:p>
        </p:txBody>
      </p:sp>
    </p:spTree>
    <p:extLst>
      <p:ext uri="{BB962C8B-B14F-4D97-AF65-F5344CB8AC3E}">
        <p14:creationId xmlns:p14="http://schemas.microsoft.com/office/powerpoint/2010/main" val="3256402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3" Type="http://schemas.openxmlformats.org/officeDocument/2006/relationships/hyperlink" Target="http://www.myshared.ru/slide/951286/" TargetMode="External"/><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hyperlink" Target="https://asteropa.ru/mlechnyj-put/" TargetMode="External"/><Relationship Id="rId4" Type="http://schemas.openxmlformats.org/officeDocument/2006/relationships/hyperlink" Target="https://nsportal.ru/shkola/astronomiya/library/2020/12/23/prezentatsiya-po-astronomii-mlechnyy-pu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AC0A8F2A-7497-4B98-E7EC-355F7356E6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Подзаголовок 2">
            <a:extLst>
              <a:ext uri="{FF2B5EF4-FFF2-40B4-BE49-F238E27FC236}">
                <a16:creationId xmlns:a16="http://schemas.microsoft.com/office/drawing/2014/main" id="{EFE128AA-B270-59C7-F512-246D0073C9E9}"/>
              </a:ext>
            </a:extLst>
          </p:cNvPr>
          <p:cNvSpPr>
            <a:spLocks noGrp="1"/>
          </p:cNvSpPr>
          <p:nvPr>
            <p:ph type="subTitle" idx="1"/>
          </p:nvPr>
        </p:nvSpPr>
        <p:spPr>
          <a:xfrm>
            <a:off x="7620000" y="5202238"/>
            <a:ext cx="4572000" cy="1655762"/>
          </a:xfrm>
        </p:spPr>
        <p:txBody>
          <a:bodyPr>
            <a:normAutofit fontScale="92500" lnSpcReduction="10000"/>
          </a:bodyPr>
          <a:lstStyle/>
          <a:p>
            <a:pPr algn="r"/>
            <a:r>
              <a:rPr lang="ru-RU" b="0" cap="none" spc="0" dirty="0">
                <a:ln w="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Подготовила студентка к</a:t>
            </a:r>
            <a:r>
              <a:rPr lang="ru-RU" dirty="0">
                <a:ln w="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олледжа</a:t>
            </a:r>
          </a:p>
          <a:p>
            <a:pPr algn="r"/>
            <a:r>
              <a:rPr lang="ru-RU" dirty="0">
                <a:ln w="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МАДК им. А.А. Николаева</a:t>
            </a:r>
          </a:p>
          <a:p>
            <a:pPr algn="r"/>
            <a:r>
              <a:rPr lang="ru-RU" b="0" cap="none" spc="0" dirty="0">
                <a:ln w="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Группы 1ИП1</a:t>
            </a:r>
            <a:endParaRPr lang="ru-RU" dirty="0">
              <a:ln w="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r"/>
            <a:r>
              <a:rPr lang="ru-RU" b="0" cap="none" spc="0" dirty="0">
                <a:ln w="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Абрамова Александра Анатольевна</a:t>
            </a:r>
          </a:p>
          <a:p>
            <a:endParaRPr lang="ru-RU" dirty="0"/>
          </a:p>
        </p:txBody>
      </p:sp>
      <p:sp>
        <p:nvSpPr>
          <p:cNvPr id="8" name="TextBox 7">
            <a:extLst>
              <a:ext uri="{FF2B5EF4-FFF2-40B4-BE49-F238E27FC236}">
                <a16:creationId xmlns:a16="http://schemas.microsoft.com/office/drawing/2014/main" id="{C53D3C15-DBA4-1CFA-504D-2EE94979ACBD}"/>
              </a:ext>
            </a:extLst>
          </p:cNvPr>
          <p:cNvSpPr txBox="1"/>
          <p:nvPr/>
        </p:nvSpPr>
        <p:spPr>
          <a:xfrm>
            <a:off x="1086678" y="267169"/>
            <a:ext cx="10018643" cy="1323439"/>
          </a:xfrm>
          <a:prstGeom prst="rect">
            <a:avLst/>
          </a:prstGeom>
          <a:noFill/>
        </p:spPr>
        <p:txBody>
          <a:bodyPr wrap="square">
            <a:spAutoFit/>
          </a:bodyPr>
          <a:lstStyle/>
          <a:p>
            <a:pPr algn="ctr"/>
            <a:r>
              <a:rPr lang="ru-RU" sz="4000" b="0" cap="none" spc="0" dirty="0">
                <a:ln w="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Презентация по астрономии</a:t>
            </a:r>
          </a:p>
          <a:p>
            <a:pPr algn="ctr"/>
            <a:r>
              <a:rPr lang="ru-RU" sz="4000" dirty="0">
                <a:ln w="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На тему: «Наша галактика – Млечный путь»</a:t>
            </a:r>
          </a:p>
        </p:txBody>
      </p:sp>
      <p:pic>
        <p:nvPicPr>
          <p:cNvPr id="10" name="Рисунок 9">
            <a:extLst>
              <a:ext uri="{FF2B5EF4-FFF2-40B4-BE49-F238E27FC236}">
                <a16:creationId xmlns:a16="http://schemas.microsoft.com/office/drawing/2014/main" id="{7EA209D2-2355-E438-D110-DA9C22137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7632" y="1857777"/>
            <a:ext cx="5324872" cy="4461660"/>
          </a:xfrm>
          <a:prstGeom prst="rect">
            <a:avLst/>
          </a:prstGeom>
          <a:solidFill>
            <a:srgbClr val="FFFFFF">
              <a:shade val="85000"/>
            </a:srgbClr>
          </a:solidFill>
          <a:ln w="88900" cap="sq">
            <a:solidFill>
              <a:schemeClr val="accent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043334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B355D2A4-363C-D91D-539B-3E1FA87B8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190500" algn="tl" rotWithShape="0">
              <a:srgbClr val="000000">
                <a:alpha val="70000"/>
              </a:srgbClr>
            </a:outerShdw>
          </a:effectLst>
        </p:spPr>
      </p:pic>
      <p:sp>
        <p:nvSpPr>
          <p:cNvPr id="10" name="Прямоугольник 9">
            <a:extLst>
              <a:ext uri="{FF2B5EF4-FFF2-40B4-BE49-F238E27FC236}">
                <a16:creationId xmlns:a16="http://schemas.microsoft.com/office/drawing/2014/main" id="{C701FA38-C4F3-984D-3771-F90C55F859B9}"/>
              </a:ext>
            </a:extLst>
          </p:cNvPr>
          <p:cNvSpPr/>
          <p:nvPr/>
        </p:nvSpPr>
        <p:spPr>
          <a:xfrm>
            <a:off x="3228611" y="350055"/>
            <a:ext cx="5734776" cy="923330"/>
          </a:xfrm>
          <a:prstGeom prst="rect">
            <a:avLst/>
          </a:prstGeom>
          <a:noFill/>
        </p:spPr>
        <p:txBody>
          <a:bodyPr wrap="none" lIns="91440" tIns="45720" rIns="91440" bIns="45720">
            <a:spAutoFit/>
          </a:bodyPr>
          <a:lstStyle/>
          <a:p>
            <a:pPr algn="ctr"/>
            <a:r>
              <a:rPr lang="ru-RU" sz="5400" b="0" i="1" u="sng"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Наглядный пример</a:t>
            </a:r>
          </a:p>
        </p:txBody>
      </p:sp>
      <p:pic>
        <p:nvPicPr>
          <p:cNvPr id="3" name="Рисунок 2">
            <a:extLst>
              <a:ext uri="{FF2B5EF4-FFF2-40B4-BE49-F238E27FC236}">
                <a16:creationId xmlns:a16="http://schemas.microsoft.com/office/drawing/2014/main" id="{C0A5F853-3F9F-00C8-1A43-A55A31B43F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181" y="1376935"/>
            <a:ext cx="5448860" cy="5131010"/>
          </a:xfrm>
          <a:prstGeom prst="rect">
            <a:avLst/>
          </a:prstGeom>
        </p:spPr>
      </p:pic>
      <p:pic>
        <p:nvPicPr>
          <p:cNvPr id="6" name="Рисунок 5">
            <a:extLst>
              <a:ext uri="{FF2B5EF4-FFF2-40B4-BE49-F238E27FC236}">
                <a16:creationId xmlns:a16="http://schemas.microsoft.com/office/drawing/2014/main" id="{42130F8E-792A-048F-52A5-D2FA3AEE29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06537" y="2937661"/>
            <a:ext cx="5709221" cy="3645475"/>
          </a:xfrm>
          <a:prstGeom prst="rect">
            <a:avLst/>
          </a:prstGeom>
        </p:spPr>
      </p:pic>
    </p:spTree>
    <p:extLst>
      <p:ext uri="{BB962C8B-B14F-4D97-AF65-F5344CB8AC3E}">
        <p14:creationId xmlns:p14="http://schemas.microsoft.com/office/powerpoint/2010/main" val="14967526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382A2396-B1CC-E594-3031-91A6212A14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6" name="Прямоугольник 5">
            <a:extLst>
              <a:ext uri="{FF2B5EF4-FFF2-40B4-BE49-F238E27FC236}">
                <a16:creationId xmlns:a16="http://schemas.microsoft.com/office/drawing/2014/main" id="{2D850EC0-D3BE-C7AF-0798-6A9097BE0A5C}"/>
              </a:ext>
            </a:extLst>
          </p:cNvPr>
          <p:cNvSpPr/>
          <p:nvPr/>
        </p:nvSpPr>
        <p:spPr>
          <a:xfrm>
            <a:off x="4340679" y="343405"/>
            <a:ext cx="3510641" cy="923330"/>
          </a:xfrm>
          <a:prstGeom prst="rect">
            <a:avLst/>
          </a:prstGeom>
          <a:noFill/>
        </p:spPr>
        <p:txBody>
          <a:bodyPr wrap="none" lIns="91440" tIns="45720" rIns="91440" bIns="45720">
            <a:spAutoFit/>
          </a:bodyPr>
          <a:lstStyle/>
          <a:p>
            <a:pPr algn="ctr"/>
            <a:r>
              <a:rPr lang="ru-RU" sz="5400" b="0" i="1" u="sng"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Источники</a:t>
            </a:r>
          </a:p>
        </p:txBody>
      </p:sp>
      <p:sp>
        <p:nvSpPr>
          <p:cNvPr id="8" name="TextBox 7">
            <a:extLst>
              <a:ext uri="{FF2B5EF4-FFF2-40B4-BE49-F238E27FC236}">
                <a16:creationId xmlns:a16="http://schemas.microsoft.com/office/drawing/2014/main" id="{C3E20B77-9979-D5FE-2D42-E7DFB593C0F3}"/>
              </a:ext>
            </a:extLst>
          </p:cNvPr>
          <p:cNvSpPr txBox="1"/>
          <p:nvPr/>
        </p:nvSpPr>
        <p:spPr>
          <a:xfrm>
            <a:off x="300125" y="1795670"/>
            <a:ext cx="11591747" cy="4154984"/>
          </a:xfrm>
          <a:prstGeom prst="rect">
            <a:avLst/>
          </a:prstGeom>
          <a:noFill/>
        </p:spPr>
        <p:txBody>
          <a:bodyPr wrap="square">
            <a:spAutoFit/>
          </a:bodyPr>
          <a:lstStyle/>
          <a:p>
            <a:pPr marL="342900" indent="-342900">
              <a:buFont typeface="Arial" panose="020B0604020202020204" pitchFamily="34" charset="0"/>
              <a:buChar char="•"/>
            </a:pPr>
            <a:r>
              <a:rPr lang="en-US" sz="4400" dirty="0">
                <a:solidFill>
                  <a:schemeClr val="bg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http://www.myshared.ru/slide/951286/</a:t>
            </a:r>
            <a:endParaRPr lang="ru-RU" sz="4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4400" dirty="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https://nsportal.ru/shkola/astronomiya/library/2020/12/23/prezentatsiya-po-astronomii-mlechnyy-put</a:t>
            </a:r>
            <a:endParaRPr lang="ru-RU" sz="4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4400" dirty="0">
                <a:solidFill>
                  <a:schemeClr val="bg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https://asteropa.ru/mlechnyj-put/</a:t>
            </a:r>
            <a:endParaRPr lang="ru-RU" sz="4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ru-RU" sz="4400" dirty="0">
                <a:solidFill>
                  <a:schemeClr val="bg1"/>
                </a:solidFill>
                <a:latin typeface="Times New Roman" panose="02020603050405020304" pitchFamily="18" charset="0"/>
                <a:cs typeface="Times New Roman" panose="02020603050405020304" pitchFamily="18" charset="0"/>
              </a:rPr>
              <a:t>Яндекс картинки</a:t>
            </a:r>
          </a:p>
        </p:txBody>
      </p:sp>
    </p:spTree>
    <p:extLst>
      <p:ext uri="{BB962C8B-B14F-4D97-AF65-F5344CB8AC3E}">
        <p14:creationId xmlns:p14="http://schemas.microsoft.com/office/powerpoint/2010/main" val="1217068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AC0A8F2A-7497-4B98-E7EC-355F7356E6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Прямоугольник 3">
            <a:extLst>
              <a:ext uri="{FF2B5EF4-FFF2-40B4-BE49-F238E27FC236}">
                <a16:creationId xmlns:a16="http://schemas.microsoft.com/office/drawing/2014/main" id="{0070D465-F8BE-1C1C-FDB9-9BDE487B0274}"/>
              </a:ext>
            </a:extLst>
          </p:cNvPr>
          <p:cNvSpPr/>
          <p:nvPr/>
        </p:nvSpPr>
        <p:spPr>
          <a:xfrm>
            <a:off x="3280966" y="131370"/>
            <a:ext cx="5630067" cy="923330"/>
          </a:xfrm>
          <a:prstGeom prst="rect">
            <a:avLst/>
          </a:prstGeom>
          <a:noFill/>
        </p:spPr>
        <p:txBody>
          <a:bodyPr wrap="none" lIns="91440" tIns="45720" rIns="91440" bIns="45720">
            <a:spAutoFit/>
          </a:bodyPr>
          <a:lstStyle/>
          <a:p>
            <a:pPr algn="ctr"/>
            <a:r>
              <a:rPr lang="ru-RU" sz="5400" b="0" i="1" u="sng"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План презентации</a:t>
            </a:r>
          </a:p>
        </p:txBody>
      </p:sp>
      <p:sp>
        <p:nvSpPr>
          <p:cNvPr id="7" name="Подзаголовок 2">
            <a:extLst>
              <a:ext uri="{FF2B5EF4-FFF2-40B4-BE49-F238E27FC236}">
                <a16:creationId xmlns:a16="http://schemas.microsoft.com/office/drawing/2014/main" id="{F0DAE9BC-59C7-73E4-352D-59C30300FFBB}"/>
              </a:ext>
            </a:extLst>
          </p:cNvPr>
          <p:cNvSpPr>
            <a:spLocks noGrp="1"/>
          </p:cNvSpPr>
          <p:nvPr>
            <p:ph type="subTitle" idx="1"/>
          </p:nvPr>
        </p:nvSpPr>
        <p:spPr>
          <a:xfrm>
            <a:off x="336874" y="1441934"/>
            <a:ext cx="8807125" cy="5117892"/>
          </a:xfrm>
        </p:spPr>
        <p:txBody>
          <a:bodyPr>
            <a:noAutofit/>
          </a:bodyPr>
          <a:lstStyle/>
          <a:p>
            <a:pPr algn="l"/>
            <a:r>
              <a:rPr lang="ru-RU" sz="3200" dirty="0">
                <a:solidFill>
                  <a:schemeClr val="bg1"/>
                </a:solidFill>
                <a:latin typeface="Times New Roman" panose="02020603050405020304" pitchFamily="18" charset="0"/>
                <a:cs typeface="Times New Roman" panose="02020603050405020304" pitchFamily="18" charset="0"/>
              </a:rPr>
              <a:t>1) Что такое галактика?</a:t>
            </a:r>
          </a:p>
          <a:p>
            <a:pPr algn="l"/>
            <a:r>
              <a:rPr lang="ru-RU" sz="3200" dirty="0">
                <a:solidFill>
                  <a:schemeClr val="bg1"/>
                </a:solidFill>
                <a:latin typeface="Times New Roman" panose="02020603050405020304" pitchFamily="18" charset="0"/>
                <a:cs typeface="Times New Roman" panose="02020603050405020304" pitchFamily="18" charset="0"/>
              </a:rPr>
              <a:t>2) Сколько галактик нам известно?</a:t>
            </a:r>
          </a:p>
          <a:p>
            <a:pPr algn="l"/>
            <a:r>
              <a:rPr lang="ru-RU" sz="3200" dirty="0">
                <a:solidFill>
                  <a:schemeClr val="bg1"/>
                </a:solidFill>
                <a:latin typeface="Times New Roman" panose="02020603050405020304" pitchFamily="18" charset="0"/>
                <a:cs typeface="Times New Roman" panose="02020603050405020304" pitchFamily="18" charset="0"/>
              </a:rPr>
              <a:t>3) Открытие нашей галактики</a:t>
            </a:r>
          </a:p>
          <a:p>
            <a:pPr algn="l"/>
            <a:r>
              <a:rPr lang="ru-RU" sz="3200" dirty="0">
                <a:solidFill>
                  <a:schemeClr val="bg1"/>
                </a:solidFill>
                <a:latin typeface="Times New Roman" panose="02020603050405020304" pitchFamily="18" charset="0"/>
                <a:cs typeface="Times New Roman" panose="02020603050405020304" pitchFamily="18" charset="0"/>
              </a:rPr>
              <a:t>4) Структура галактики</a:t>
            </a:r>
          </a:p>
          <a:p>
            <a:pPr algn="l"/>
            <a:r>
              <a:rPr lang="ru-RU" sz="3200" dirty="0">
                <a:solidFill>
                  <a:schemeClr val="bg1"/>
                </a:solidFill>
                <a:latin typeface="Times New Roman" panose="02020603050405020304" pitchFamily="18" charset="0"/>
                <a:cs typeface="Times New Roman" panose="02020603050405020304" pitchFamily="18" charset="0"/>
              </a:rPr>
              <a:t>5) Наша галактика и её окрестности</a:t>
            </a:r>
          </a:p>
          <a:p>
            <a:pPr algn="l"/>
            <a:r>
              <a:rPr lang="ru-RU" sz="3200" dirty="0">
                <a:solidFill>
                  <a:schemeClr val="bg1"/>
                </a:solidFill>
                <a:latin typeface="Times New Roman" panose="02020603050405020304" pitchFamily="18" charset="0"/>
                <a:cs typeface="Times New Roman" panose="02020603050405020304" pitchFamily="18" charset="0"/>
              </a:rPr>
              <a:t>6) Излучения нашей галактики</a:t>
            </a:r>
          </a:p>
          <a:p>
            <a:pPr algn="l"/>
            <a:r>
              <a:rPr lang="ru-RU" sz="3200" dirty="0">
                <a:solidFill>
                  <a:schemeClr val="bg1"/>
                </a:solidFill>
                <a:latin typeface="Times New Roman" panose="02020603050405020304" pitchFamily="18" charset="0"/>
                <a:cs typeface="Times New Roman" panose="02020603050405020304" pitchFamily="18" charset="0"/>
              </a:rPr>
              <a:t>7) Рукава галактики</a:t>
            </a:r>
          </a:p>
          <a:p>
            <a:pPr algn="l"/>
            <a:r>
              <a:rPr lang="ru-RU" sz="3200" dirty="0">
                <a:solidFill>
                  <a:schemeClr val="bg1"/>
                </a:solidFill>
                <a:latin typeface="Times New Roman" panose="02020603050405020304" pitchFamily="18" charset="0"/>
                <a:cs typeface="Times New Roman" panose="02020603050405020304" pitchFamily="18" charset="0"/>
              </a:rPr>
              <a:t>8) Наглядный пример и схема рукавов галактики</a:t>
            </a:r>
          </a:p>
          <a:p>
            <a:pPr algn="l"/>
            <a:r>
              <a:rPr lang="ru-RU" sz="3200" dirty="0">
                <a:solidFill>
                  <a:schemeClr val="bg1"/>
                </a:solidFill>
                <a:latin typeface="Times New Roman" panose="02020603050405020304" pitchFamily="18" charset="0"/>
                <a:cs typeface="Times New Roman" panose="02020603050405020304" pitchFamily="18" charset="0"/>
              </a:rPr>
              <a:t>9) Источники</a:t>
            </a:r>
          </a:p>
        </p:txBody>
      </p:sp>
    </p:spTree>
    <p:extLst>
      <p:ext uri="{BB962C8B-B14F-4D97-AF65-F5344CB8AC3E}">
        <p14:creationId xmlns:p14="http://schemas.microsoft.com/office/powerpoint/2010/main" val="764599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AC41EE5A-68EB-2738-0BC3-710A0A9ED1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F7C19ECF-639D-C642-304D-E8084A207EF3}"/>
              </a:ext>
            </a:extLst>
          </p:cNvPr>
          <p:cNvSpPr txBox="1"/>
          <p:nvPr/>
        </p:nvSpPr>
        <p:spPr>
          <a:xfrm>
            <a:off x="155713" y="1457022"/>
            <a:ext cx="11880573" cy="4801314"/>
          </a:xfrm>
          <a:prstGeom prst="rect">
            <a:avLst/>
          </a:prstGeom>
          <a:noFill/>
        </p:spPr>
        <p:txBody>
          <a:bodyPr wrap="square">
            <a:spAutoFit/>
          </a:bodyPr>
          <a:lstStyle/>
          <a:p>
            <a:r>
              <a:rPr lang="ru-RU" sz="2200"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Гала́ктика</a:t>
            </a:r>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гравитационно-связанная система из звёзд, звёздных скоплений, межзвёздного газа и пыли, тёмной материи, планет. Все объекты в составе галактики участвуют в движении относительно общего центра масс.</a:t>
            </a:r>
          </a:p>
          <a:p>
            <a:endPar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Все галактики (за исключением нашей) — </a:t>
            </a:r>
          </a:p>
          <a:p>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чрезвычайно далёкие астрономические </a:t>
            </a:r>
          </a:p>
          <a:p>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объекты. Расстояние до ближайших из них </a:t>
            </a:r>
          </a:p>
          <a:p>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измеряют в мегапарсеках. Разглядеть на небе </a:t>
            </a:r>
          </a:p>
          <a:p>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невооружённым глазом можно всего лишь </a:t>
            </a:r>
          </a:p>
          <a:p>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четыре галактики: галактика Андромеды </a:t>
            </a:r>
          </a:p>
          <a:p>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(видна в северном полушарии), Большое и </a:t>
            </a:r>
          </a:p>
          <a:p>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Малое Магеллановы Облака и галактика М33 </a:t>
            </a:r>
          </a:p>
          <a:p>
            <a:r>
              <a:rPr lang="ru-RU" sz="2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в созвездии Треугольника (из северного </a:t>
            </a:r>
          </a:p>
          <a:p>
            <a:r>
              <a:rPr lang="ru-RU" sz="20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полушария, на </a:t>
            </a:r>
            <a:r>
              <a:rPr lang="ru-RU" sz="2000"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незасвеченном</a:t>
            </a:r>
            <a:r>
              <a:rPr lang="ru-RU" sz="20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небе).</a:t>
            </a:r>
          </a:p>
        </p:txBody>
      </p:sp>
      <p:sp>
        <p:nvSpPr>
          <p:cNvPr id="9" name="TextBox 8">
            <a:extLst>
              <a:ext uri="{FF2B5EF4-FFF2-40B4-BE49-F238E27FC236}">
                <a16:creationId xmlns:a16="http://schemas.microsoft.com/office/drawing/2014/main" id="{E10968FC-1CA6-6AC5-D7E5-4714F5B11098}"/>
              </a:ext>
            </a:extLst>
          </p:cNvPr>
          <p:cNvSpPr txBox="1"/>
          <p:nvPr/>
        </p:nvSpPr>
        <p:spPr>
          <a:xfrm>
            <a:off x="2501348" y="213238"/>
            <a:ext cx="7189304" cy="923330"/>
          </a:xfrm>
          <a:prstGeom prst="rect">
            <a:avLst/>
          </a:prstGeom>
          <a:noFill/>
        </p:spPr>
        <p:txBody>
          <a:bodyPr wrap="square">
            <a:spAutoFit/>
          </a:bodyPr>
          <a:lstStyle/>
          <a:p>
            <a:r>
              <a:rPr lang="ru-RU" sz="5400" i="1" u="sng"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Что такое галактика?</a:t>
            </a:r>
          </a:p>
        </p:txBody>
      </p:sp>
      <p:pic>
        <p:nvPicPr>
          <p:cNvPr id="11" name="Рисунок 10">
            <a:extLst>
              <a:ext uri="{FF2B5EF4-FFF2-40B4-BE49-F238E27FC236}">
                <a16:creationId xmlns:a16="http://schemas.microsoft.com/office/drawing/2014/main" id="{DB08A264-ED6F-AF9F-5715-681C097563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6731" y="2820054"/>
            <a:ext cx="5824330" cy="3640206"/>
          </a:xfrm>
          <a:prstGeom prst="rect">
            <a:avLst/>
          </a:prstGeom>
          <a:solidFill>
            <a:srgbClr val="FFFFFF">
              <a:shade val="85000"/>
            </a:srgbClr>
          </a:solidFill>
          <a:ln w="88900" cap="sq">
            <a:solidFill>
              <a:schemeClr val="accent1">
                <a:lumMod val="40000"/>
                <a:lumOff val="60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39816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D24DD6CE-D2FE-7542-0C4F-2E67227DA4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7C173C92-9EE0-2FD6-B8FD-3759A2E98109}"/>
              </a:ext>
            </a:extLst>
          </p:cNvPr>
          <p:cNvSpPr txBox="1"/>
          <p:nvPr/>
        </p:nvSpPr>
        <p:spPr>
          <a:xfrm>
            <a:off x="1196009" y="212899"/>
            <a:ext cx="10002078" cy="923330"/>
          </a:xfrm>
          <a:prstGeom prst="rect">
            <a:avLst/>
          </a:prstGeom>
          <a:noFill/>
        </p:spPr>
        <p:txBody>
          <a:bodyPr wrap="square">
            <a:spAutoFit/>
          </a:bodyPr>
          <a:lstStyle/>
          <a:p>
            <a:r>
              <a:rPr lang="ru-RU" sz="5400" i="1" u="sng"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Сколько галактик нам известно?</a:t>
            </a:r>
          </a:p>
        </p:txBody>
      </p:sp>
      <p:sp>
        <p:nvSpPr>
          <p:cNvPr id="9" name="TextBox 8">
            <a:extLst>
              <a:ext uri="{FF2B5EF4-FFF2-40B4-BE49-F238E27FC236}">
                <a16:creationId xmlns:a16="http://schemas.microsoft.com/office/drawing/2014/main" id="{A78258F1-CB97-D151-BC48-2276DE75E4CC}"/>
              </a:ext>
            </a:extLst>
          </p:cNvPr>
          <p:cNvSpPr txBox="1"/>
          <p:nvPr/>
        </p:nvSpPr>
        <p:spPr>
          <a:xfrm>
            <a:off x="387626" y="1561163"/>
            <a:ext cx="11592339" cy="4401205"/>
          </a:xfrm>
          <a:prstGeom prst="rect">
            <a:avLst/>
          </a:prstGeom>
          <a:noFill/>
        </p:spPr>
        <p:txBody>
          <a:bodyPr wrap="square">
            <a:spAutoFit/>
          </a:bodyPr>
          <a:lstStyle/>
          <a:p>
            <a:r>
              <a:rPr lang="ru-RU" sz="2800" dirty="0">
                <a:solidFill>
                  <a:schemeClr val="bg1"/>
                </a:solidFill>
                <a:latin typeface="Times New Roman" panose="02020603050405020304" pitchFamily="18" charset="0"/>
                <a:cs typeface="Times New Roman" panose="02020603050405020304" pitchFamily="18" charset="0"/>
              </a:rPr>
              <a:t>Точное количество галактик в наблюдаемой части Вселенной неизвестно, но, по всей видимости, их </a:t>
            </a:r>
          </a:p>
          <a:p>
            <a:r>
              <a:rPr lang="ru-RU" sz="2800" dirty="0">
                <a:solidFill>
                  <a:schemeClr val="bg1"/>
                </a:solidFill>
                <a:latin typeface="Times New Roman" panose="02020603050405020304" pitchFamily="18" charset="0"/>
                <a:cs typeface="Times New Roman" panose="02020603050405020304" pitchFamily="18" charset="0"/>
              </a:rPr>
              <a:t>порядка двух триллионов. В </a:t>
            </a:r>
          </a:p>
          <a:p>
            <a:r>
              <a:rPr lang="ru-RU" sz="2800" dirty="0">
                <a:solidFill>
                  <a:schemeClr val="bg1"/>
                </a:solidFill>
                <a:latin typeface="Times New Roman" panose="02020603050405020304" pitchFamily="18" charset="0"/>
                <a:cs typeface="Times New Roman" panose="02020603050405020304" pitchFamily="18" charset="0"/>
              </a:rPr>
              <a:t>пространстве галактики </a:t>
            </a:r>
          </a:p>
          <a:p>
            <a:r>
              <a:rPr lang="ru-RU" sz="2800" dirty="0">
                <a:solidFill>
                  <a:schemeClr val="bg1"/>
                </a:solidFill>
                <a:latin typeface="Times New Roman" panose="02020603050405020304" pitchFamily="18" charset="0"/>
                <a:cs typeface="Times New Roman" panose="02020603050405020304" pitchFamily="18" charset="0"/>
              </a:rPr>
              <a:t>распределены неравномерно: </a:t>
            </a:r>
          </a:p>
          <a:p>
            <a:r>
              <a:rPr lang="ru-RU" sz="2800" dirty="0">
                <a:solidFill>
                  <a:schemeClr val="bg1"/>
                </a:solidFill>
                <a:latin typeface="Times New Roman" panose="02020603050405020304" pitchFamily="18" charset="0"/>
                <a:cs typeface="Times New Roman" panose="02020603050405020304" pitchFamily="18" charset="0"/>
              </a:rPr>
              <a:t>в одной области можно </a:t>
            </a:r>
          </a:p>
          <a:p>
            <a:r>
              <a:rPr lang="ru-RU" sz="2800" dirty="0">
                <a:solidFill>
                  <a:schemeClr val="bg1"/>
                </a:solidFill>
                <a:latin typeface="Times New Roman" panose="02020603050405020304" pitchFamily="18" charset="0"/>
                <a:cs typeface="Times New Roman" panose="02020603050405020304" pitchFamily="18" charset="0"/>
              </a:rPr>
              <a:t>обнаружить целую группу </a:t>
            </a:r>
          </a:p>
          <a:p>
            <a:r>
              <a:rPr lang="ru-RU" sz="2800" dirty="0">
                <a:solidFill>
                  <a:schemeClr val="bg1"/>
                </a:solidFill>
                <a:latin typeface="Times New Roman" panose="02020603050405020304" pitchFamily="18" charset="0"/>
                <a:cs typeface="Times New Roman" panose="02020603050405020304" pitchFamily="18" charset="0"/>
              </a:rPr>
              <a:t>близких галактик, а можно </a:t>
            </a:r>
          </a:p>
          <a:p>
            <a:r>
              <a:rPr lang="ru-RU" sz="2800" dirty="0">
                <a:solidFill>
                  <a:schemeClr val="bg1"/>
                </a:solidFill>
                <a:latin typeface="Times New Roman" panose="02020603050405020304" pitchFamily="18" charset="0"/>
                <a:cs typeface="Times New Roman" panose="02020603050405020304" pitchFamily="18" charset="0"/>
              </a:rPr>
              <a:t>не обнаружить ни одной </a:t>
            </a:r>
          </a:p>
          <a:p>
            <a:r>
              <a:rPr lang="ru-RU" sz="2800" dirty="0">
                <a:solidFill>
                  <a:schemeClr val="bg1"/>
                </a:solidFill>
                <a:latin typeface="Times New Roman" panose="02020603050405020304" pitchFamily="18" charset="0"/>
                <a:cs typeface="Times New Roman" panose="02020603050405020304" pitchFamily="18" charset="0"/>
              </a:rPr>
              <a:t>(так называемые войды).</a:t>
            </a:r>
          </a:p>
        </p:txBody>
      </p:sp>
      <p:pic>
        <p:nvPicPr>
          <p:cNvPr id="11" name="Рисунок 10">
            <a:extLst>
              <a:ext uri="{FF2B5EF4-FFF2-40B4-BE49-F238E27FC236}">
                <a16:creationId xmlns:a16="http://schemas.microsoft.com/office/drawing/2014/main" id="{6D843E69-999F-8A92-322B-99F46FAEE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0808" y="2351706"/>
            <a:ext cx="6493565" cy="4058478"/>
          </a:xfrm>
          <a:prstGeom prst="rect">
            <a:avLst/>
          </a:prstGeom>
          <a:solidFill>
            <a:srgbClr val="FFFFFF">
              <a:shade val="85000"/>
            </a:srgbClr>
          </a:solidFill>
          <a:ln w="88900" cap="sq">
            <a:solidFill>
              <a:schemeClr val="accent2">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891499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866E9B77-EE9A-977C-6261-F45C1B96FBDA}"/>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C1B986DA-272C-89D2-5BF6-E4C44832315E}"/>
              </a:ext>
            </a:extLst>
          </p:cNvPr>
          <p:cNvSpPr txBox="1"/>
          <p:nvPr/>
        </p:nvSpPr>
        <p:spPr>
          <a:xfrm>
            <a:off x="230256" y="1488881"/>
            <a:ext cx="11731487" cy="4401205"/>
          </a:xfrm>
          <a:prstGeom prst="rect">
            <a:avLst/>
          </a:prstGeom>
          <a:noFill/>
        </p:spPr>
        <p:txBody>
          <a:bodyPr wrap="square">
            <a:spAutoFit/>
          </a:bodyPr>
          <a:lstStyle/>
          <a:p>
            <a:r>
              <a:rPr lang="ru-RU" sz="2000" dirty="0" err="1">
                <a:solidFill>
                  <a:schemeClr val="bg1"/>
                </a:solidFill>
                <a:latin typeface="Times New Roman" panose="02020603050405020304" pitchFamily="18" charset="0"/>
                <a:cs typeface="Times New Roman" panose="02020603050405020304" pitchFamily="18" charset="0"/>
              </a:rPr>
              <a:t>Мле́чный</a:t>
            </a:r>
            <a:r>
              <a:rPr lang="ru-RU" sz="2000" dirty="0">
                <a:solidFill>
                  <a:schemeClr val="bg1"/>
                </a:solidFill>
                <a:latin typeface="Times New Roman" panose="02020603050405020304" pitchFamily="18" charset="0"/>
                <a:cs typeface="Times New Roman" panose="02020603050405020304" pitchFamily="18" charset="0"/>
              </a:rPr>
              <a:t> Путь (также наша Галактика или просто Галактика с прописной буквы) — галактика, в которой находятся Земля, Солнечная система и все отдельные звёзды, видимые невооружённым глазом. Относится к спиральным галактикам с перемычкой.</a:t>
            </a:r>
          </a:p>
          <a:p>
            <a:r>
              <a:rPr lang="ru-RU" sz="2000" b="0" i="0" dirty="0">
                <a:solidFill>
                  <a:schemeClr val="bg1"/>
                </a:solidFill>
                <a:effectLst/>
                <a:latin typeface="Times New Roman" panose="02020603050405020304" pitchFamily="18" charset="0"/>
                <a:cs typeface="Times New Roman" panose="02020603050405020304" pitchFamily="18" charset="0"/>
              </a:rPr>
              <a:t>Свою тайну Млечный Путь приоткрыл только в 1610 г. </a:t>
            </a:r>
          </a:p>
          <a:p>
            <a:r>
              <a:rPr lang="ru-RU" sz="2000" b="0" i="0" dirty="0">
                <a:solidFill>
                  <a:schemeClr val="bg1"/>
                </a:solidFill>
                <a:effectLst/>
                <a:latin typeface="Times New Roman" panose="02020603050405020304" pitchFamily="18" charset="0"/>
                <a:cs typeface="Times New Roman" panose="02020603050405020304" pitchFamily="18" charset="0"/>
              </a:rPr>
              <a:t>Именно тогда был изобретен первый телескоп, который и </a:t>
            </a:r>
          </a:p>
          <a:p>
            <a:r>
              <a:rPr lang="ru-RU" sz="2000" b="0" i="0" dirty="0">
                <a:solidFill>
                  <a:schemeClr val="bg1"/>
                </a:solidFill>
                <a:effectLst/>
                <a:latin typeface="Times New Roman" panose="02020603050405020304" pitchFamily="18" charset="0"/>
                <a:cs typeface="Times New Roman" panose="02020603050405020304" pitchFamily="18" charset="0"/>
              </a:rPr>
              <a:t>использовал Галилео Галилей. Знаменитый ученый увидел в </a:t>
            </a:r>
          </a:p>
          <a:p>
            <a:r>
              <a:rPr lang="ru-RU" sz="2000" b="0" i="0" dirty="0">
                <a:solidFill>
                  <a:schemeClr val="bg1"/>
                </a:solidFill>
                <a:effectLst/>
                <a:latin typeface="Times New Roman" panose="02020603050405020304" pitchFamily="18" charset="0"/>
                <a:cs typeface="Times New Roman" panose="02020603050405020304" pitchFamily="18" charset="0"/>
              </a:rPr>
              <a:t>прибор, что Млечный Путь – настоящее  скопище звезд, </a:t>
            </a:r>
          </a:p>
          <a:p>
            <a:r>
              <a:rPr lang="ru-RU" sz="2000" b="0" i="0" dirty="0">
                <a:solidFill>
                  <a:schemeClr val="bg1"/>
                </a:solidFill>
                <a:effectLst/>
                <a:latin typeface="Times New Roman" panose="02020603050405020304" pitchFamily="18" charset="0"/>
                <a:cs typeface="Times New Roman" panose="02020603050405020304" pitchFamily="18" charset="0"/>
              </a:rPr>
              <a:t>которые при рассмотрении невооруженным глазом </a:t>
            </a:r>
          </a:p>
          <a:p>
            <a:r>
              <a:rPr lang="ru-RU" sz="2000" b="0" i="0" dirty="0">
                <a:solidFill>
                  <a:schemeClr val="bg1"/>
                </a:solidFill>
                <a:effectLst/>
                <a:latin typeface="Times New Roman" panose="02020603050405020304" pitchFamily="18" charset="0"/>
                <a:cs typeface="Times New Roman" panose="02020603050405020304" pitchFamily="18" charset="0"/>
              </a:rPr>
              <a:t>сливались в сплошную слабо мерцающую полосу. </a:t>
            </a:r>
          </a:p>
          <a:p>
            <a:r>
              <a:rPr lang="ru-RU" sz="2000" b="0" i="0" dirty="0">
                <a:solidFill>
                  <a:schemeClr val="bg1"/>
                </a:solidFill>
                <a:effectLst/>
                <a:latin typeface="Times New Roman" panose="02020603050405020304" pitchFamily="18" charset="0"/>
                <a:cs typeface="Times New Roman" panose="02020603050405020304" pitchFamily="18" charset="0"/>
              </a:rPr>
              <a:t>Галилею даже удалось объяснить неоднородность строения </a:t>
            </a:r>
          </a:p>
          <a:p>
            <a:r>
              <a:rPr lang="ru-RU" sz="2000" b="0" i="0" dirty="0">
                <a:solidFill>
                  <a:schemeClr val="bg1"/>
                </a:solidFill>
                <a:effectLst/>
                <a:latin typeface="Times New Roman" panose="02020603050405020304" pitchFamily="18" charset="0"/>
                <a:cs typeface="Times New Roman" panose="02020603050405020304" pitchFamily="18" charset="0"/>
              </a:rPr>
              <a:t>данной полосы. Оно было вызвано наличием в небесном </a:t>
            </a:r>
          </a:p>
          <a:p>
            <a:r>
              <a:rPr lang="ru-RU" sz="2000" b="0" i="0" dirty="0">
                <a:solidFill>
                  <a:schemeClr val="bg1"/>
                </a:solidFill>
                <a:effectLst/>
                <a:latin typeface="Times New Roman" panose="02020603050405020304" pitchFamily="18" charset="0"/>
                <a:cs typeface="Times New Roman" panose="02020603050405020304" pitchFamily="18" charset="0"/>
              </a:rPr>
              <a:t>явлении не только звездных скоплений. Присутствуют там и </a:t>
            </a:r>
          </a:p>
          <a:p>
            <a:r>
              <a:rPr lang="ru-RU" sz="2000" b="0" i="0" dirty="0">
                <a:solidFill>
                  <a:schemeClr val="bg1"/>
                </a:solidFill>
                <a:effectLst/>
                <a:latin typeface="Times New Roman" panose="02020603050405020304" pitchFamily="18" charset="0"/>
                <a:cs typeface="Times New Roman" panose="02020603050405020304" pitchFamily="18" charset="0"/>
              </a:rPr>
              <a:t>темные облака. Комбинация этих двух элементов и создает </a:t>
            </a:r>
          </a:p>
          <a:p>
            <a:r>
              <a:rPr lang="ru-RU" sz="2000" b="0" i="0" dirty="0">
                <a:solidFill>
                  <a:schemeClr val="bg1"/>
                </a:solidFill>
                <a:effectLst/>
                <a:latin typeface="Times New Roman" panose="02020603050405020304" pitchFamily="18" charset="0"/>
                <a:cs typeface="Times New Roman" panose="02020603050405020304" pitchFamily="18" charset="0"/>
              </a:rPr>
              <a:t>удивительный образ ночного явления.</a:t>
            </a:r>
            <a:endParaRPr lang="ru-RU" sz="2000"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B2F704C-7ABC-D9D3-60FF-5BA38B84D928}"/>
              </a:ext>
            </a:extLst>
          </p:cNvPr>
          <p:cNvSpPr txBox="1"/>
          <p:nvPr/>
        </p:nvSpPr>
        <p:spPr>
          <a:xfrm>
            <a:off x="1679713" y="50780"/>
            <a:ext cx="8832573" cy="923330"/>
          </a:xfrm>
          <a:prstGeom prst="rect">
            <a:avLst/>
          </a:prstGeom>
          <a:noFill/>
        </p:spPr>
        <p:txBody>
          <a:bodyPr wrap="square">
            <a:spAutoFit/>
          </a:bodyPr>
          <a:lstStyle/>
          <a:p>
            <a:r>
              <a:rPr lang="ru-RU" sz="5400" b="0" i="1" u="sng"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Открытие нашей галактики</a:t>
            </a:r>
            <a:endParaRPr lang="ru-RU" sz="5400" i="1" u="sng"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6" name="Рисунок 5">
            <a:extLst>
              <a:ext uri="{FF2B5EF4-FFF2-40B4-BE49-F238E27FC236}">
                <a16:creationId xmlns:a16="http://schemas.microsoft.com/office/drawing/2014/main" id="{90E9A432-088D-7471-A349-96584DFA00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5591" y="2610677"/>
            <a:ext cx="4646584" cy="3893329"/>
          </a:xfrm>
          <a:prstGeom prst="rect">
            <a:avLst/>
          </a:prstGeom>
          <a:solidFill>
            <a:srgbClr val="FFFFFF">
              <a:shade val="85000"/>
            </a:srgbClr>
          </a:solidFill>
          <a:ln w="88900" cap="sq">
            <a:solidFill>
              <a:schemeClr val="accent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31724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B355D2A4-363C-D91D-539B-3E1FA87B8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Рисунок 6">
            <a:extLst>
              <a:ext uri="{FF2B5EF4-FFF2-40B4-BE49-F238E27FC236}">
                <a16:creationId xmlns:a16="http://schemas.microsoft.com/office/drawing/2014/main" id="{6DC60CC9-2D96-C79E-E1CA-86B77FA672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5030" y="2292626"/>
            <a:ext cx="6501939" cy="4010063"/>
          </a:xfrm>
          <a:prstGeom prst="rect">
            <a:avLst/>
          </a:prstGeom>
          <a:solidFill>
            <a:srgbClr val="FFFFFF">
              <a:shade val="85000"/>
            </a:srgbClr>
          </a:solidFill>
          <a:ln w="88900" cap="sq">
            <a:solidFill>
              <a:schemeClr val="accent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Прямоугольник 7">
            <a:extLst>
              <a:ext uri="{FF2B5EF4-FFF2-40B4-BE49-F238E27FC236}">
                <a16:creationId xmlns:a16="http://schemas.microsoft.com/office/drawing/2014/main" id="{86901EB0-90D2-9A53-F717-73D384FCEE05}"/>
              </a:ext>
            </a:extLst>
          </p:cNvPr>
          <p:cNvSpPr/>
          <p:nvPr/>
        </p:nvSpPr>
        <p:spPr>
          <a:xfrm>
            <a:off x="2644574" y="210882"/>
            <a:ext cx="6902852" cy="923330"/>
          </a:xfrm>
          <a:prstGeom prst="rect">
            <a:avLst/>
          </a:prstGeom>
          <a:noFill/>
        </p:spPr>
        <p:txBody>
          <a:bodyPr wrap="none" lIns="91440" tIns="45720" rIns="91440" bIns="45720">
            <a:spAutoFit/>
          </a:bodyPr>
          <a:lstStyle/>
          <a:p>
            <a:pPr algn="ctr"/>
            <a:r>
              <a:rPr lang="ru-RU" sz="5400" b="0" i="1" u="sng"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Структура галактики</a:t>
            </a:r>
          </a:p>
        </p:txBody>
      </p:sp>
    </p:spTree>
    <p:extLst>
      <p:ext uri="{BB962C8B-B14F-4D97-AF65-F5344CB8AC3E}">
        <p14:creationId xmlns:p14="http://schemas.microsoft.com/office/powerpoint/2010/main" val="2204980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B355D2A4-363C-D91D-539B-3E1FA87B8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Прямоугольник 7">
            <a:extLst>
              <a:ext uri="{FF2B5EF4-FFF2-40B4-BE49-F238E27FC236}">
                <a16:creationId xmlns:a16="http://schemas.microsoft.com/office/drawing/2014/main" id="{86901EB0-90D2-9A53-F717-73D384FCEE05}"/>
              </a:ext>
            </a:extLst>
          </p:cNvPr>
          <p:cNvSpPr/>
          <p:nvPr/>
        </p:nvSpPr>
        <p:spPr>
          <a:xfrm>
            <a:off x="147008" y="1716158"/>
            <a:ext cx="3869634" cy="3046988"/>
          </a:xfrm>
          <a:prstGeom prst="rect">
            <a:avLst/>
          </a:prstGeom>
          <a:noFill/>
        </p:spPr>
        <p:txBody>
          <a:bodyPr wrap="square" lIns="91440" tIns="45720" rIns="91440" bIns="45720">
            <a:spAutoFit/>
          </a:bodyPr>
          <a:lstStyle/>
          <a:p>
            <a:pPr algn="ctr"/>
            <a:r>
              <a:rPr lang="ru-RU" sz="4800" b="0" i="1" u="sng"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Наша галактика и её окрестности</a:t>
            </a:r>
          </a:p>
        </p:txBody>
      </p:sp>
      <p:pic>
        <p:nvPicPr>
          <p:cNvPr id="6" name="Рисунок 5">
            <a:extLst>
              <a:ext uri="{FF2B5EF4-FFF2-40B4-BE49-F238E27FC236}">
                <a16:creationId xmlns:a16="http://schemas.microsoft.com/office/drawing/2014/main" id="{8B4B17A7-A47A-C801-68D3-7ADD991783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63650" y="210882"/>
            <a:ext cx="7751162" cy="644718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591246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B355D2A4-363C-D91D-539B-3E1FA87B8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190500" algn="tl" rotWithShape="0">
              <a:srgbClr val="000000">
                <a:alpha val="70000"/>
              </a:srgbClr>
            </a:outerShdw>
          </a:effectLst>
        </p:spPr>
      </p:pic>
      <p:pic>
        <p:nvPicPr>
          <p:cNvPr id="3" name="Рисунок 2">
            <a:extLst>
              <a:ext uri="{FF2B5EF4-FFF2-40B4-BE49-F238E27FC236}">
                <a16:creationId xmlns:a16="http://schemas.microsoft.com/office/drawing/2014/main" id="{9066EDBA-8913-424E-0270-7DE206586A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5583" y="301122"/>
            <a:ext cx="6954926" cy="6255755"/>
          </a:xfrm>
          <a:prstGeom prst="rect">
            <a:avLst/>
          </a:prstGeom>
          <a:ln>
            <a:noFill/>
          </a:ln>
          <a:effectLst>
            <a:outerShdw blurRad="190500" algn="tl" rotWithShape="0">
              <a:srgbClr val="000000">
                <a:alpha val="70000"/>
              </a:srgbClr>
            </a:outerShdw>
          </a:effectLst>
        </p:spPr>
      </p:pic>
      <p:sp>
        <p:nvSpPr>
          <p:cNvPr id="4" name="Прямоугольник 3">
            <a:extLst>
              <a:ext uri="{FF2B5EF4-FFF2-40B4-BE49-F238E27FC236}">
                <a16:creationId xmlns:a16="http://schemas.microsoft.com/office/drawing/2014/main" id="{924800A2-D9A7-6FEC-B42B-645E1521C1F7}"/>
              </a:ext>
            </a:extLst>
          </p:cNvPr>
          <p:cNvSpPr/>
          <p:nvPr/>
        </p:nvSpPr>
        <p:spPr>
          <a:xfrm>
            <a:off x="326629" y="2136337"/>
            <a:ext cx="4422326" cy="2585323"/>
          </a:xfrm>
          <a:prstGeom prst="rect">
            <a:avLst/>
          </a:prstGeom>
          <a:noFill/>
        </p:spPr>
        <p:txBody>
          <a:bodyPr wrap="square" lIns="91440" tIns="45720" rIns="91440" bIns="45720">
            <a:spAutoFit/>
          </a:bodyPr>
          <a:lstStyle/>
          <a:p>
            <a:pPr algn="ctr"/>
            <a:r>
              <a:rPr lang="ru-RU" sz="5400" b="0" i="1" u="sng"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Излучения нашей галактики</a:t>
            </a:r>
          </a:p>
        </p:txBody>
      </p:sp>
    </p:spTree>
    <p:extLst>
      <p:ext uri="{BB962C8B-B14F-4D97-AF65-F5344CB8AC3E}">
        <p14:creationId xmlns:p14="http://schemas.microsoft.com/office/powerpoint/2010/main" val="2351850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B355D2A4-363C-D91D-539B-3E1FA87B8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190500" algn="tl" rotWithShape="0">
              <a:srgbClr val="000000">
                <a:alpha val="70000"/>
              </a:srgbClr>
            </a:outerShdw>
          </a:effectLst>
        </p:spPr>
      </p:pic>
      <p:graphicFrame>
        <p:nvGraphicFramePr>
          <p:cNvPr id="7" name="Схема 6">
            <a:extLst>
              <a:ext uri="{FF2B5EF4-FFF2-40B4-BE49-F238E27FC236}">
                <a16:creationId xmlns:a16="http://schemas.microsoft.com/office/drawing/2014/main" id="{A749AE2C-9A81-7CE8-3998-705EAD23B026}"/>
              </a:ext>
            </a:extLst>
          </p:cNvPr>
          <p:cNvGraphicFramePr/>
          <p:nvPr>
            <p:extLst>
              <p:ext uri="{D42A27DB-BD31-4B8C-83A1-F6EECF244321}">
                <p14:modId xmlns:p14="http://schemas.microsoft.com/office/powerpoint/2010/main" val="3253585909"/>
              </p:ext>
            </p:extLst>
          </p:nvPr>
        </p:nvGraphicFramePr>
        <p:xfrm>
          <a:off x="528430" y="1903562"/>
          <a:ext cx="11135139" cy="43242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Прямоугольник 9">
            <a:extLst>
              <a:ext uri="{FF2B5EF4-FFF2-40B4-BE49-F238E27FC236}">
                <a16:creationId xmlns:a16="http://schemas.microsoft.com/office/drawing/2014/main" id="{C701FA38-C4F3-984D-3771-F90C55F859B9}"/>
              </a:ext>
            </a:extLst>
          </p:cNvPr>
          <p:cNvSpPr/>
          <p:nvPr/>
        </p:nvSpPr>
        <p:spPr>
          <a:xfrm>
            <a:off x="3351593" y="350055"/>
            <a:ext cx="5488811" cy="923330"/>
          </a:xfrm>
          <a:prstGeom prst="rect">
            <a:avLst/>
          </a:prstGeom>
          <a:noFill/>
        </p:spPr>
        <p:txBody>
          <a:bodyPr wrap="none" lIns="91440" tIns="45720" rIns="91440" bIns="45720">
            <a:spAutoFit/>
          </a:bodyPr>
          <a:lstStyle/>
          <a:p>
            <a:pPr algn="ctr"/>
            <a:r>
              <a:rPr lang="ru-RU" sz="5400" b="0" i="1" u="sng"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Рукава галактики</a:t>
            </a:r>
          </a:p>
        </p:txBody>
      </p:sp>
    </p:spTree>
    <p:extLst>
      <p:ext uri="{BB962C8B-B14F-4D97-AF65-F5344CB8AC3E}">
        <p14:creationId xmlns:p14="http://schemas.microsoft.com/office/powerpoint/2010/main" val="4193845325"/>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532</Words>
  <Application>Microsoft Office PowerPoint</Application>
  <PresentationFormat>Широкоэкранный</PresentationFormat>
  <Paragraphs>63</Paragraphs>
  <Slides>11</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11</vt:i4>
      </vt:variant>
    </vt:vector>
  </HeadingPairs>
  <TitlesOfParts>
    <vt:vector size="16" baseType="lpstr">
      <vt:lpstr>Arial</vt:lpstr>
      <vt:lpstr>Calibri</vt:lpstr>
      <vt:lpstr>Calibri Light</vt:lpstr>
      <vt:lpstr>Times New Roman</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Александра Кирсанова</dc:creator>
  <cp:lastModifiedBy>Александра Кирсанова</cp:lastModifiedBy>
  <cp:revision>2</cp:revision>
  <dcterms:created xsi:type="dcterms:W3CDTF">2023-04-25T19:39:56Z</dcterms:created>
  <dcterms:modified xsi:type="dcterms:W3CDTF">2023-04-26T16:10:56Z</dcterms:modified>
</cp:coreProperties>
</file>

<file path=docProps/thumbnail.jpeg>
</file>